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56500" cy="10693400"/>
  <p:notesSz cx="6858000" cy="9144000"/>
  <p:embeddedFontLst>
    <p:embeddedFont>
      <p:font typeface="Canva Sans" panose="020B0604020202020204" charset="0"/>
      <p:regular r:id="rId6"/>
    </p:embeddedFont>
    <p:embeddedFont>
      <p:font typeface="Canva Sans Bold" panose="020B0604020202020204" charset="0"/>
      <p:regular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262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3452" y="238125"/>
            <a:ext cx="6889595" cy="967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endParaRPr dirty="0"/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 Consent form for taking part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 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Thank you for taking an interest in this research.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 have had a chance to see the Information Leaflet and ask any questions. 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This consent form shows that you agree to join in each part of the research.  You will have a copy of this form to take away so you can check it again in future. 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 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Please tick the boxes in this form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if you agree. 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 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 tick means that you </a:t>
            </a:r>
            <a:r>
              <a:rPr lang="en-US" sz="20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do not agree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that part of the study. 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If you do not agree to most parts of the study, it might mean that taking part is not right for you.</a:t>
            </a:r>
          </a:p>
        </p:txBody>
      </p:sp>
      <p:sp>
        <p:nvSpPr>
          <p:cNvPr id="3" name="Freeform 3"/>
          <p:cNvSpPr/>
          <p:nvPr/>
        </p:nvSpPr>
        <p:spPr>
          <a:xfrm>
            <a:off x="5136858" y="4405488"/>
            <a:ext cx="1461037" cy="1461037"/>
          </a:xfrm>
          <a:custGeom>
            <a:avLst/>
            <a:gdLst/>
            <a:ahLst/>
            <a:cxnLst/>
            <a:rect l="l" t="t" r="r" b="b"/>
            <a:pathLst>
              <a:path w="1461037" h="1461037">
                <a:moveTo>
                  <a:pt x="0" y="0"/>
                </a:moveTo>
                <a:lnTo>
                  <a:pt x="1461037" y="0"/>
                </a:lnTo>
                <a:lnTo>
                  <a:pt x="1461037" y="1461037"/>
                </a:lnTo>
                <a:lnTo>
                  <a:pt x="0" y="1461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5136858" y="6874048"/>
            <a:ext cx="1461037" cy="1461037"/>
          </a:xfrm>
          <a:custGeom>
            <a:avLst/>
            <a:gdLst/>
            <a:ahLst/>
            <a:cxnLst/>
            <a:rect l="l" t="t" r="r" b="b"/>
            <a:pathLst>
              <a:path w="1461037" h="1461037">
                <a:moveTo>
                  <a:pt x="0" y="0"/>
                </a:moveTo>
                <a:lnTo>
                  <a:pt x="1461037" y="0"/>
                </a:lnTo>
                <a:lnTo>
                  <a:pt x="1461037" y="1461038"/>
                </a:lnTo>
                <a:lnTo>
                  <a:pt x="0" y="14610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629736"/>
              </p:ext>
            </p:extLst>
          </p:nvPr>
        </p:nvGraphicFramePr>
        <p:xfrm>
          <a:off x="756000" y="756001"/>
          <a:ext cx="6048000" cy="9272811"/>
        </p:xfrm>
        <a:graphic>
          <a:graphicData uri="http://schemas.openxmlformats.org/drawingml/2006/table">
            <a:tbl>
              <a:tblPr/>
              <a:tblGrid>
                <a:gridCol w="2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807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nva Sans Bold"/>
                          <a:cs typeface="Canva Sans Bold"/>
                          <a:sym typeface="Canva Sans Bold"/>
                        </a:rPr>
                        <a:t>I have read the information leaflet or I have had it read to me.  I have had a chance to think about it. </a:t>
                      </a:r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nva Sans Bold"/>
                          <a:cs typeface="Canva Sans Bold"/>
                          <a:sym typeface="Canva Sans Bold"/>
                        </a:rPr>
                        <a:t> </a:t>
                      </a:r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nva Sans Bold"/>
                          <a:cs typeface="Canva Sans Bold"/>
                          <a:sym typeface="Canva Sans Bold"/>
                        </a:rPr>
                        <a:t>I understand what this research is about. </a:t>
                      </a: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536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nva Sans Bold"/>
                          <a:cs typeface="Canva Sans Bold"/>
                          <a:sym typeface="Canva Sans Bold"/>
                        </a:rPr>
                        <a:t>I have asked all the questions I want.  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nva Sans Bold"/>
                          <a:cs typeface="Canva Sans Bold"/>
                          <a:sym typeface="Canva Sans Bold"/>
                        </a:rPr>
                        <a:t>Someone has answered my questions in a way that I understand. </a:t>
                      </a: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536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Arimo Bold"/>
                          <a:cs typeface="Arimo Bold"/>
                          <a:sym typeface="Arimo Bold"/>
                        </a:rPr>
                        <a:t>I understand that I can say no to this research at any time. 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2094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Arimo Bold"/>
                          <a:cs typeface="Arimo Bold"/>
                          <a:sym typeface="Arimo Bold"/>
                        </a:rPr>
                        <a:t> I understand that my personal information will only be shared with the team transcribing the audio and video recordings.</a:t>
                      </a:r>
                    </a:p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Arimo Bold"/>
                          <a:cs typeface="Arimo Bold"/>
                          <a:sym typeface="Arimo Bold"/>
                        </a:rPr>
                        <a:t>I understand they will look after my information carefully.  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916212" y="1125354"/>
            <a:ext cx="1760056" cy="1760056"/>
          </a:xfrm>
          <a:custGeom>
            <a:avLst/>
            <a:gdLst/>
            <a:ahLst/>
            <a:cxnLst/>
            <a:rect l="l" t="t" r="r" b="b"/>
            <a:pathLst>
              <a:path w="1760056" h="1760056">
                <a:moveTo>
                  <a:pt x="0" y="0"/>
                </a:moveTo>
                <a:lnTo>
                  <a:pt x="1760056" y="0"/>
                </a:lnTo>
                <a:lnTo>
                  <a:pt x="1760056" y="1760056"/>
                </a:lnTo>
                <a:lnTo>
                  <a:pt x="0" y="1760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817452" y="3193819"/>
            <a:ext cx="1957574" cy="1957574"/>
          </a:xfrm>
          <a:custGeom>
            <a:avLst/>
            <a:gdLst/>
            <a:ahLst/>
            <a:cxnLst/>
            <a:rect l="l" t="t" r="r" b="b"/>
            <a:pathLst>
              <a:path w="1957574" h="1957574">
                <a:moveTo>
                  <a:pt x="0" y="0"/>
                </a:moveTo>
                <a:lnTo>
                  <a:pt x="1957574" y="0"/>
                </a:lnTo>
                <a:lnTo>
                  <a:pt x="1957574" y="1957574"/>
                </a:lnTo>
                <a:lnTo>
                  <a:pt x="0" y="19575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02088" y="5651500"/>
            <a:ext cx="1588302" cy="1588302"/>
          </a:xfrm>
          <a:custGeom>
            <a:avLst/>
            <a:gdLst/>
            <a:ahLst/>
            <a:cxnLst/>
            <a:rect l="l" t="t" r="r" b="b"/>
            <a:pathLst>
              <a:path w="1588302" h="1588302">
                <a:moveTo>
                  <a:pt x="0" y="0"/>
                </a:moveTo>
                <a:lnTo>
                  <a:pt x="1588302" y="0"/>
                </a:lnTo>
                <a:lnTo>
                  <a:pt x="1588302" y="1588302"/>
                </a:lnTo>
                <a:lnTo>
                  <a:pt x="0" y="15883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017010" y="8009589"/>
            <a:ext cx="1558457" cy="1558457"/>
          </a:xfrm>
          <a:custGeom>
            <a:avLst/>
            <a:gdLst/>
            <a:ahLst/>
            <a:cxnLst/>
            <a:rect l="l" t="t" r="r" b="b"/>
            <a:pathLst>
              <a:path w="1558457" h="1558457">
                <a:moveTo>
                  <a:pt x="0" y="0"/>
                </a:moveTo>
                <a:lnTo>
                  <a:pt x="1558457" y="0"/>
                </a:lnTo>
                <a:lnTo>
                  <a:pt x="1558457" y="1558457"/>
                </a:lnTo>
                <a:lnTo>
                  <a:pt x="0" y="15584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55707"/>
              </p:ext>
            </p:extLst>
          </p:nvPr>
        </p:nvGraphicFramePr>
        <p:xfrm>
          <a:off x="756000" y="756000"/>
          <a:ext cx="6048000" cy="9688783"/>
        </p:xfrm>
        <a:graphic>
          <a:graphicData uri="http://schemas.openxmlformats.org/drawingml/2006/table">
            <a:tbl>
              <a:tblPr/>
              <a:tblGrid>
                <a:gridCol w="2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485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nva Sans Bold"/>
                          <a:cs typeface="Canva Sans Bold"/>
                          <a:sym typeface="Canva Sans Bold"/>
                        </a:rPr>
                        <a:t> 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nva Sans Bold"/>
                          <a:cs typeface="Canva Sans Bold"/>
                          <a:sym typeface="Canva Sans Bold"/>
                        </a:rPr>
                        <a:t>I understand that if the researchers find out that someone is harming me or someone else, they cannot keep this private. </a:t>
                      </a: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6477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nva Sans Bold"/>
                          <a:cs typeface="Canva Sans Bold"/>
                          <a:sym typeface="Canva Sans Bold"/>
                        </a:rPr>
                        <a:t> 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nva Sans Bold"/>
                          <a:cs typeface="Canva Sans Bold"/>
                          <a:sym typeface="Canva Sans Bold"/>
                        </a:rPr>
                        <a:t>I agree for some of the things I say to be used in this research. </a:t>
                      </a:r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nva Sans Bold"/>
                          <a:cs typeface="Canva Sans Bold"/>
                          <a:sym typeface="Canva Sans Bold"/>
                        </a:rPr>
                        <a:t> </a:t>
                      </a:r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nva Sans Bold"/>
                          <a:cs typeface="Canva Sans Bold"/>
                          <a:sym typeface="Canva Sans Bold"/>
                        </a:rPr>
                        <a:t>I know my name will not be used.  </a:t>
                      </a:r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nva Sans Bold"/>
                          <a:cs typeface="Canva Sans Bold"/>
                          <a:sym typeface="Canva Sans Bold"/>
                        </a:rPr>
                        <a:t> </a:t>
                      </a:r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nva Sans Bold"/>
                          <a:cs typeface="Canva Sans Bold"/>
                          <a:sym typeface="Canva Sans Bold"/>
                        </a:rPr>
                        <a:t>But I can choose to use my real name in the exhibition.</a:t>
                      </a: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85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Arimo Bold"/>
                          <a:cs typeface="Arimo Bold"/>
                          <a:sym typeface="Arimo Bold"/>
                        </a:rPr>
                        <a:t>I understand the good things and bad things about taking part. 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485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Arimo Bold"/>
                          <a:cs typeface="Arimo Bold"/>
                          <a:sym typeface="Arimo Bold"/>
                        </a:rPr>
                        <a:t>I understand the research team will follow UK law about keeping my private information safe. 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864685" y="1125354"/>
            <a:ext cx="1845933" cy="1845933"/>
          </a:xfrm>
          <a:custGeom>
            <a:avLst/>
            <a:gdLst/>
            <a:ahLst/>
            <a:cxnLst/>
            <a:rect l="l" t="t" r="r" b="b"/>
            <a:pathLst>
              <a:path w="1845933" h="1845933">
                <a:moveTo>
                  <a:pt x="0" y="0"/>
                </a:moveTo>
                <a:lnTo>
                  <a:pt x="1845934" y="0"/>
                </a:lnTo>
                <a:lnTo>
                  <a:pt x="1845934" y="1845933"/>
                </a:lnTo>
                <a:lnTo>
                  <a:pt x="0" y="1845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641405" y="3422305"/>
            <a:ext cx="2069214" cy="2069214"/>
          </a:xfrm>
          <a:custGeom>
            <a:avLst/>
            <a:gdLst/>
            <a:ahLst/>
            <a:cxnLst/>
            <a:rect l="l" t="t" r="r" b="b"/>
            <a:pathLst>
              <a:path w="2069214" h="2069214">
                <a:moveTo>
                  <a:pt x="0" y="0"/>
                </a:moveTo>
                <a:lnTo>
                  <a:pt x="2069214" y="0"/>
                </a:lnTo>
                <a:lnTo>
                  <a:pt x="2069214" y="2069214"/>
                </a:lnTo>
                <a:lnTo>
                  <a:pt x="0" y="20692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803293" y="6028407"/>
            <a:ext cx="1939743" cy="1939743"/>
          </a:xfrm>
          <a:custGeom>
            <a:avLst/>
            <a:gdLst/>
            <a:ahLst/>
            <a:cxnLst/>
            <a:rect l="l" t="t" r="r" b="b"/>
            <a:pathLst>
              <a:path w="1939743" h="1939743">
                <a:moveTo>
                  <a:pt x="0" y="0"/>
                </a:moveTo>
                <a:lnTo>
                  <a:pt x="1939744" y="0"/>
                </a:lnTo>
                <a:lnTo>
                  <a:pt x="1939744" y="1939743"/>
                </a:lnTo>
                <a:lnTo>
                  <a:pt x="0" y="19397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770875" y="8268205"/>
            <a:ext cx="1939743" cy="1939743"/>
          </a:xfrm>
          <a:custGeom>
            <a:avLst/>
            <a:gdLst/>
            <a:ahLst/>
            <a:cxnLst/>
            <a:rect l="l" t="t" r="r" b="b"/>
            <a:pathLst>
              <a:path w="1939743" h="1939743">
                <a:moveTo>
                  <a:pt x="0" y="0"/>
                </a:moveTo>
                <a:lnTo>
                  <a:pt x="1939744" y="0"/>
                </a:lnTo>
                <a:lnTo>
                  <a:pt x="1939744" y="1939743"/>
                </a:lnTo>
                <a:lnTo>
                  <a:pt x="0" y="19397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449679"/>
              </p:ext>
            </p:extLst>
          </p:nvPr>
        </p:nvGraphicFramePr>
        <p:xfrm>
          <a:off x="756000" y="756000"/>
          <a:ext cx="6048000" cy="4599524"/>
        </p:xfrm>
        <a:graphic>
          <a:graphicData uri="http://schemas.openxmlformats.org/drawingml/2006/table">
            <a:tbl>
              <a:tblPr/>
              <a:tblGrid>
                <a:gridCol w="2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976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nva Sans Bold"/>
                          <a:cs typeface="Canva Sans Bold"/>
                          <a:sym typeface="Canva Sans Bold"/>
                        </a:rPr>
                        <a:t> </a:t>
                      </a:r>
                      <a:endParaRPr lang="en-US" sz="1400"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nva Sans Bold"/>
                          <a:cs typeface="Canva Sans Bold"/>
                          <a:sym typeface="Canva Sans Bold"/>
                        </a:rPr>
                        <a:t>I know who to talk to if I want help or more information. </a:t>
                      </a:r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nva Sans Bold"/>
                          <a:cs typeface="Canva Sans Bold"/>
                          <a:sym typeface="Canva Sans Bold"/>
                        </a:rPr>
                        <a:t>I know who to talk to if I want to make a complaint. </a:t>
                      </a:r>
                    </a:p>
                    <a:p>
                      <a:pPr algn="l">
                        <a:lnSpc>
                          <a:spcPts val="1679"/>
                        </a:lnSpc>
                      </a:pPr>
                      <a:endParaRPr lang="en-US" sz="1400" b="1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nva Sans Bold"/>
                        <a:cs typeface="Canva Sans Bold"/>
                        <a:sym typeface="Canva Sans Bold"/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76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nva Sans Bold"/>
                          <a:cs typeface="Canva Sans Bold"/>
                          <a:sym typeface="Canva Sans Bold"/>
                        </a:rPr>
                        <a:t> 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nva Sans Bold"/>
                          <a:cs typeface="Canva Sans Bold"/>
                          <a:sym typeface="Canva Sans Bold"/>
                        </a:rPr>
                        <a:t> </a:t>
                      </a:r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nva Sans Bold"/>
                          <a:cs typeface="Canva Sans Bold"/>
                          <a:sym typeface="Canva Sans Bold"/>
                        </a:rPr>
                        <a:t>I am happy to take part. </a:t>
                      </a:r>
                    </a:p>
                    <a:p>
                      <a:pPr algn="l">
                        <a:lnSpc>
                          <a:spcPts val="1679"/>
                        </a:lnSpc>
                      </a:pPr>
                      <a:endParaRPr lang="en-US" sz="1400" b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nva Sans Bold"/>
                        <a:cs typeface="Canva Sans Bold"/>
                        <a:sym typeface="Canva Sans Bold"/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756000" y="1089601"/>
            <a:ext cx="1966161" cy="1966161"/>
          </a:xfrm>
          <a:custGeom>
            <a:avLst/>
            <a:gdLst/>
            <a:ahLst/>
            <a:cxnLst/>
            <a:rect l="l" t="t" r="r" b="b"/>
            <a:pathLst>
              <a:path w="1966161" h="1966161">
                <a:moveTo>
                  <a:pt x="0" y="0"/>
                </a:moveTo>
                <a:lnTo>
                  <a:pt x="1966161" y="0"/>
                </a:lnTo>
                <a:lnTo>
                  <a:pt x="1966161" y="1966162"/>
                </a:lnTo>
                <a:lnTo>
                  <a:pt x="0" y="196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33387" y="3557226"/>
            <a:ext cx="1788774" cy="1788774"/>
          </a:xfrm>
          <a:custGeom>
            <a:avLst/>
            <a:gdLst/>
            <a:ahLst/>
            <a:cxnLst/>
            <a:rect l="l" t="t" r="r" b="b"/>
            <a:pathLst>
              <a:path w="1788774" h="1788774">
                <a:moveTo>
                  <a:pt x="0" y="0"/>
                </a:moveTo>
                <a:lnTo>
                  <a:pt x="1788774" y="0"/>
                </a:lnTo>
                <a:lnTo>
                  <a:pt x="1788774" y="1788774"/>
                </a:lnTo>
                <a:lnTo>
                  <a:pt x="0" y="17887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387304" y="6727607"/>
          <a:ext cx="6835081" cy="1476375"/>
        </p:xfrm>
        <a:graphic>
          <a:graphicData uri="http://schemas.openxmlformats.org/drawingml/2006/table">
            <a:tbl>
              <a:tblPr/>
              <a:tblGrid>
                <a:gridCol w="187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1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12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428855" y="5697883"/>
            <a:ext cx="6992986" cy="5270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2"/>
              </a:lnSpc>
              <a:spcBef>
                <a:spcPct val="0"/>
              </a:spcBef>
            </a:pPr>
            <a:r>
              <a:rPr lang="en-US" sz="13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If you have not ticked any of the questions or you do not want to take part, </a:t>
            </a:r>
            <a:br>
              <a:rPr lang="en-US" sz="13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</a:br>
            <a:r>
              <a:rPr lang="en-US" sz="13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 do not have to sign. </a:t>
            </a:r>
          </a:p>
          <a:p>
            <a:pPr algn="l">
              <a:lnSpc>
                <a:spcPts val="1842"/>
              </a:lnSpc>
              <a:spcBef>
                <a:spcPct val="0"/>
              </a:spcBef>
            </a:pPr>
            <a:endParaRPr lang="en-US" sz="131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842"/>
              </a:lnSpc>
              <a:spcBef>
                <a:spcPct val="0"/>
              </a:spcBef>
            </a:pPr>
            <a:r>
              <a:rPr lang="en-US" sz="1316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If you want to take part you can sign below </a:t>
            </a:r>
          </a:p>
          <a:p>
            <a:pPr algn="l">
              <a:lnSpc>
                <a:spcPts val="1842"/>
              </a:lnSpc>
              <a:spcBef>
                <a:spcPct val="0"/>
              </a:spcBef>
            </a:pPr>
            <a:endParaRPr lang="en-US" sz="1316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842"/>
              </a:lnSpc>
              <a:spcBef>
                <a:spcPct val="0"/>
              </a:spcBef>
            </a:pPr>
            <a:r>
              <a:rPr lang="en-US" sz="13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Name </a:t>
            </a:r>
          </a:p>
          <a:p>
            <a:pPr algn="l">
              <a:lnSpc>
                <a:spcPts val="1842"/>
              </a:lnSpc>
              <a:spcBef>
                <a:spcPct val="0"/>
              </a:spcBef>
            </a:pPr>
            <a:endParaRPr lang="en-US" sz="131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842"/>
              </a:lnSpc>
              <a:spcBef>
                <a:spcPct val="0"/>
              </a:spcBef>
            </a:pPr>
            <a:r>
              <a:rPr lang="en-US" sz="13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Signature </a:t>
            </a:r>
          </a:p>
          <a:p>
            <a:pPr algn="l">
              <a:lnSpc>
                <a:spcPts val="1842"/>
              </a:lnSpc>
              <a:spcBef>
                <a:spcPct val="0"/>
              </a:spcBef>
            </a:pPr>
            <a:endParaRPr lang="en-US" sz="131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842"/>
              </a:lnSpc>
              <a:spcBef>
                <a:spcPct val="0"/>
              </a:spcBef>
            </a:pPr>
            <a:r>
              <a:rPr lang="en-US" sz="13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Date </a:t>
            </a:r>
          </a:p>
          <a:p>
            <a:pPr algn="l">
              <a:lnSpc>
                <a:spcPts val="1842"/>
              </a:lnSpc>
              <a:spcBef>
                <a:spcPct val="0"/>
              </a:spcBef>
            </a:pPr>
            <a:endParaRPr lang="en-US" sz="131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842"/>
              </a:lnSpc>
              <a:spcBef>
                <a:spcPct val="0"/>
              </a:spcBef>
            </a:pPr>
            <a:r>
              <a:rPr lang="en-US" sz="1316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person who explained this research to you will also sign to say they are sure you understand. </a:t>
            </a:r>
          </a:p>
          <a:p>
            <a:pPr algn="l">
              <a:lnSpc>
                <a:spcPts val="1842"/>
              </a:lnSpc>
              <a:spcBef>
                <a:spcPct val="0"/>
              </a:spcBef>
            </a:pPr>
            <a:endParaRPr lang="en-US" sz="1316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842"/>
              </a:lnSpc>
              <a:spcBef>
                <a:spcPct val="0"/>
              </a:spcBef>
            </a:pPr>
            <a:r>
              <a:rPr lang="en-US" sz="13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Name </a:t>
            </a:r>
          </a:p>
          <a:p>
            <a:pPr algn="l">
              <a:lnSpc>
                <a:spcPts val="1842"/>
              </a:lnSpc>
              <a:spcBef>
                <a:spcPct val="0"/>
              </a:spcBef>
            </a:pPr>
            <a:endParaRPr lang="en-US" sz="131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842"/>
              </a:lnSpc>
              <a:spcBef>
                <a:spcPct val="0"/>
              </a:spcBef>
            </a:pPr>
            <a:r>
              <a:rPr lang="en-US" sz="13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Signature </a:t>
            </a:r>
          </a:p>
          <a:p>
            <a:pPr algn="l">
              <a:lnSpc>
                <a:spcPts val="1842"/>
              </a:lnSpc>
              <a:spcBef>
                <a:spcPct val="0"/>
              </a:spcBef>
            </a:pPr>
            <a:endParaRPr lang="en-US" sz="131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842"/>
              </a:lnSpc>
              <a:spcBef>
                <a:spcPct val="0"/>
              </a:spcBef>
            </a:pPr>
            <a:r>
              <a:rPr lang="en-US" sz="13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Date </a:t>
            </a:r>
          </a:p>
          <a:p>
            <a:pPr algn="l">
              <a:lnSpc>
                <a:spcPts val="2303"/>
              </a:lnSpc>
              <a:spcBef>
                <a:spcPct val="0"/>
              </a:spcBef>
            </a:pPr>
            <a:endParaRPr lang="en-US" sz="131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303"/>
              </a:lnSpc>
              <a:spcBef>
                <a:spcPct val="0"/>
              </a:spcBef>
            </a:pPr>
            <a:r>
              <a:rPr lang="en-US" sz="1645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785"/>
              </a:lnSpc>
              <a:spcBef>
                <a:spcPct val="0"/>
              </a:spcBef>
            </a:pPr>
            <a:endParaRPr lang="en-US" sz="1645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785"/>
              </a:lnSpc>
              <a:spcBef>
                <a:spcPct val="0"/>
              </a:spcBef>
            </a:pPr>
            <a:r>
              <a:rPr lang="en-US" sz="56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785"/>
              </a:lnSpc>
              <a:spcBef>
                <a:spcPct val="0"/>
              </a:spcBef>
            </a:pPr>
            <a:endParaRPr lang="en-US" sz="56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387304" y="8808057"/>
          <a:ext cx="6835081" cy="1476375"/>
        </p:xfrm>
        <a:graphic>
          <a:graphicData uri="http://schemas.openxmlformats.org/drawingml/2006/table">
            <a:tbl>
              <a:tblPr/>
              <a:tblGrid>
                <a:gridCol w="187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1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12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Custom</PresentationFormat>
  <Paragraphs>68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Canva Sans</vt:lpstr>
      <vt:lpstr>Canva Sans Bold</vt:lpstr>
      <vt:lpstr>Century Gothic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4: Easy Read Participation Form</dc:title>
  <dc:creator>Katy Brickley</dc:creator>
  <cp:lastModifiedBy>Katy Brickley</cp:lastModifiedBy>
  <cp:revision>4</cp:revision>
  <dcterms:created xsi:type="dcterms:W3CDTF">2006-08-16T00:00:00Z</dcterms:created>
  <dcterms:modified xsi:type="dcterms:W3CDTF">2025-11-29T19:41:03Z</dcterms:modified>
  <dc:identifier>DAGOl5_hRd4</dc:identifier>
</cp:coreProperties>
</file>